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6" r:id="rId9"/>
    <p:sldId id="263" r:id="rId10"/>
    <p:sldId id="264" r:id="rId11"/>
    <p:sldId id="265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7.m4a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9.m4a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m4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11.m4a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1.png"/><Relationship Id="rId4" Type="http://schemas.openxmlformats.org/officeDocument/2006/relationships/audio" Target="../media/media11.m4a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Bookman Old Style" panose="02050604050505020204" pitchFamily="18" charset="0"/>
              </a:rPr>
              <a:t>SHIELD INSURANCE ANALYSIS</a:t>
            </a:r>
            <a:endParaRPr lang="en-IN" dirty="0">
              <a:solidFill>
                <a:srgbClr val="FFC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                                                                                                      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AMAL KURIYAN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6" y="1822695"/>
            <a:ext cx="1251815" cy="1110287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92.993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6467" y="5977466"/>
            <a:ext cx="406400" cy="4064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6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12"/>
    </mc:Choice>
    <mc:Fallback>
      <p:transition spd="slow" advTm="12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30" objId="6"/>
        <p14:stopEvt time="1145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4453" y="2320506"/>
            <a:ext cx="8419381" cy="4468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 POLICIES</a:t>
            </a:r>
            <a:endParaRPr lang="en-IN" b="1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Policy </a:t>
            </a:r>
            <a:r>
              <a:rPr lang="en-US" sz="15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POL2005HEL </a:t>
            </a:r>
            <a:r>
              <a:rPr 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achieved a revenue generation of 324.26M despite with 1968 customers.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Policy</a:t>
            </a:r>
            <a:r>
              <a:rPr lang="en-US" sz="15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POL4321HEL </a:t>
            </a:r>
            <a:r>
              <a:rPr 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has the highest number of customers of 4434 but it yields the lowest revenue generation of 25.47M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SALES MODE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Clearly we can see that offline agents play a big role in the sales category.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They are dominant in the </a:t>
            </a:r>
            <a:r>
              <a:rPr lang="en-US" sz="15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no.of</a:t>
            </a:r>
            <a:r>
              <a:rPr 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customers and total revenue generation.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More than 50% of the total customers and total revenue generation comes from offline agents.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On the other hand offline direct sales is not performing as expected.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Online app and website is showing a marginal growth and we can expect a good growth percentage in coming years.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b="1" dirty="0">
              <a:solidFill>
                <a:srgbClr val="00B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1" t="37660" r="61509" b="28645"/>
          <a:stretch/>
        </p:blipFill>
        <p:spPr>
          <a:xfrm>
            <a:off x="9391529" y="2320506"/>
            <a:ext cx="2561406" cy="206283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4" t="61205" r="54714" b="24429"/>
          <a:stretch/>
        </p:blipFill>
        <p:spPr>
          <a:xfrm>
            <a:off x="9423398" y="4554747"/>
            <a:ext cx="2497668" cy="215053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71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4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INSIGHTS</a:t>
            </a:r>
            <a:endParaRPr lang="en-IN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 t="35337" r="62399" b="41356"/>
          <a:stretch/>
        </p:blipFill>
        <p:spPr>
          <a:xfrm>
            <a:off x="9385540" y="2111730"/>
            <a:ext cx="2570671" cy="2147977"/>
          </a:xfrm>
        </p:spPr>
      </p:pic>
      <p:pic>
        <p:nvPicPr>
          <p:cNvPr id="16" name="Picture Placeholder 15"/>
          <p:cNvPicPr>
            <a:picLocks noGrp="1" noChangeAspect="1"/>
          </p:cNvPicPr>
          <p:nvPr>
            <p:ph type="pic" idx="2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8" t="32916" r="74297" b="36937"/>
          <a:stretch/>
        </p:blipFill>
        <p:spPr>
          <a:xfrm>
            <a:off x="9385540" y="4537257"/>
            <a:ext cx="2570671" cy="2216989"/>
          </a:xfrm>
        </p:spPr>
      </p:pic>
      <p:sp>
        <p:nvSpPr>
          <p:cNvPr id="12" name="Text Placeholder 11"/>
          <p:cNvSpPr>
            <a:spLocks noGrp="1"/>
          </p:cNvSpPr>
          <p:nvPr>
            <p:ph type="body" sz="half" idx="20"/>
          </p:nvPr>
        </p:nvSpPr>
        <p:spPr>
          <a:xfrm>
            <a:off x="452574" y="2216514"/>
            <a:ext cx="8725932" cy="347692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B050"/>
                </a:solidFill>
              </a:rPr>
              <a:t>AGE GROUP BASED STATISTICS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Considering all age categories we can see that most of the customers buy their policies via offline agent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Out of which  31-40 age category has the highest </a:t>
            </a:r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no.of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policies sold by offline agent about 6124 customers.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31-40 age category has the highest </a:t>
            </a:r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no.of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customers -11294.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65+ ,51-65 age categories has the lowest </a:t>
            </a:r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no.of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custmers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,2099 and 2391 respectively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9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2294467"/>
            <a:ext cx="11218333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Implement </a:t>
            </a:r>
            <a:r>
              <a:rPr lang="en-US" dirty="0"/>
              <a:t>additional bonuses and enticing </a:t>
            </a:r>
            <a:r>
              <a:rPr lang="en-US" dirty="0" smtClean="0"/>
              <a:t>incentives </a:t>
            </a:r>
            <a:r>
              <a:rPr lang="en-US" dirty="0"/>
              <a:t>for offline agents to enhance policy sales</a:t>
            </a:r>
            <a:r>
              <a:rPr lang="en-US" dirty="0" smtClean="0"/>
              <a:t>.</a:t>
            </a:r>
          </a:p>
          <a:p>
            <a:r>
              <a:rPr lang="en-US" dirty="0"/>
              <a:t>Enhance the user-friendliness of both the online website and app dashboards to drive an increase in online policy sales</a:t>
            </a:r>
            <a:r>
              <a:rPr lang="en-US" dirty="0" smtClean="0"/>
              <a:t>.</a:t>
            </a:r>
          </a:p>
          <a:p>
            <a:r>
              <a:rPr lang="en-US" dirty="0"/>
              <a:t>Introduce more captivating policies tailored for age categories with high revenue, such as those aged 31-40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Introduce </a:t>
            </a:r>
            <a:r>
              <a:rPr lang="en-US" dirty="0"/>
              <a:t>additional medical packages targeting age categories 51-65 and 65</a:t>
            </a:r>
            <a:r>
              <a:rPr lang="en-US" dirty="0" smtClean="0"/>
              <a:t>+,</a:t>
            </a:r>
            <a:r>
              <a:rPr lang="en-US" dirty="0"/>
              <a:t> considering their higher revenue generation potential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Analyze </a:t>
            </a:r>
            <a:r>
              <a:rPr lang="en-US" dirty="0"/>
              <a:t>the month with the lowest revenue generation and the month with the </a:t>
            </a:r>
            <a:r>
              <a:rPr lang="en-US" dirty="0" smtClean="0"/>
              <a:t>fewest </a:t>
            </a:r>
            <a:r>
              <a:rPr lang="en-US" dirty="0"/>
              <a:t>incoming customers, identifying the underlying causes and proposing solutions</a:t>
            </a:r>
            <a:r>
              <a:rPr lang="en-US" dirty="0" smtClean="0"/>
              <a:t>.</a:t>
            </a:r>
          </a:p>
          <a:p>
            <a:r>
              <a:rPr lang="en-US" dirty="0"/>
              <a:t>Conduct an in-depth analysis to understand the reasons behind the significant increase in the number of customers and revenue generation observed in March. Utilize these findings to inform strategies for upcoming months.</a:t>
            </a:r>
            <a:endParaRPr lang="en-IN" dirty="0"/>
          </a:p>
        </p:txBody>
      </p:sp>
      <p:pic>
        <p:nvPicPr>
          <p:cNvPr id="1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2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600" b="1" dirty="0" smtClean="0"/>
              <a:t>THANK YOU</a:t>
            </a:r>
            <a:endParaRPr lang="en-IN" sz="6600" b="1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590126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8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POWERBI DASHBOARD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3" t="17228" r="13458" b="7116"/>
          <a:stretch/>
        </p:blipFill>
        <p:spPr>
          <a:xfrm>
            <a:off x="457200" y="2251494"/>
            <a:ext cx="11240219" cy="4606506"/>
          </a:xfr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4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5"/>
    </mc:Choice>
    <mc:Fallback>
      <p:transition spd="slow" advTm="4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POWERBI DASHBOARD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18482" r="14178" b="7028"/>
          <a:stretch/>
        </p:blipFill>
        <p:spPr>
          <a:xfrm>
            <a:off x="474453" y="2277374"/>
            <a:ext cx="11231592" cy="4580626"/>
          </a:xfr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1"/>
    </mc:Choice>
    <mc:Fallback>
      <p:transition spd="slow" advTm="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POWERBI DASHBOARD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3" t="22522" r="14036" b="1473"/>
          <a:stretch/>
        </p:blipFill>
        <p:spPr>
          <a:xfrm>
            <a:off x="517585" y="2251494"/>
            <a:ext cx="11214340" cy="4606506"/>
          </a:xfr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6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0"/>
    </mc:Choice>
    <mc:Fallback>
      <p:transition spd="slow" advTm="4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292" y="1211014"/>
            <a:ext cx="4641998" cy="706964"/>
          </a:xfrm>
        </p:spPr>
        <p:txBody>
          <a:bodyPr/>
          <a:lstStyle/>
          <a:p>
            <a:r>
              <a:rPr lang="en-US" sz="3200" dirty="0"/>
              <a:t>PROJECT</a:t>
            </a:r>
            <a:r>
              <a:rPr lang="en-US" dirty="0" smtClean="0"/>
              <a:t> OVERVIEW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Shield </a:t>
            </a:r>
            <a:r>
              <a:rPr lang="en-US" dirty="0"/>
              <a:t>Insurance is a leading provider of insurance products and financial services, dedicated to helping individuals and businesses mitigate risks and secure their futures. </a:t>
            </a:r>
            <a:endParaRPr lang="en-US" dirty="0"/>
          </a:p>
          <a:p>
            <a:r>
              <a:rPr lang="en-US" dirty="0" smtClean="0"/>
              <a:t>With </a:t>
            </a:r>
            <a:r>
              <a:rPr lang="en-US" dirty="0"/>
              <a:t>a strong commitment to customer satisfaction, innovative products, and sound financial management, </a:t>
            </a:r>
            <a:r>
              <a:rPr lang="en-US" dirty="0" smtClean="0"/>
              <a:t>Shield insurance </a:t>
            </a:r>
            <a:r>
              <a:rPr lang="en-US" dirty="0"/>
              <a:t>has established itself as a trusted partner in the insurance industry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a Data Analyst </a:t>
            </a:r>
            <a:r>
              <a:rPr lang="en-US" dirty="0" smtClean="0"/>
              <a:t>Intern my primary </a:t>
            </a:r>
            <a:r>
              <a:rPr lang="en-US" dirty="0"/>
              <a:t>objective is to contribute to the </a:t>
            </a:r>
            <a:r>
              <a:rPr lang="en-US" dirty="0" smtClean="0"/>
              <a:t>understandings of the company’s operations , customer dynamics and overall performance.</a:t>
            </a:r>
          </a:p>
          <a:p>
            <a:r>
              <a:rPr lang="en-US" dirty="0" smtClean="0"/>
              <a:t>This analysis is based on the data provided by the company during the period of November 2022 to April 2023.</a:t>
            </a:r>
          </a:p>
          <a:p>
            <a:r>
              <a:rPr lang="en-US" dirty="0" smtClean="0"/>
              <a:t>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project seeks to analyze customer churn patterns </a:t>
            </a:r>
            <a:r>
              <a:rPr lang="en-US" dirty="0" smtClean="0"/>
              <a:t>and </a:t>
            </a:r>
            <a:r>
              <a:rPr lang="en-US" dirty="0"/>
              <a:t>develop strategies to mitigate customer </a:t>
            </a:r>
            <a:r>
              <a:rPr lang="en-US" dirty="0" smtClean="0"/>
              <a:t>attrition.</a:t>
            </a:r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1338114" y="1211014"/>
            <a:ext cx="464199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smtClean="0"/>
              <a:t>COMPANY OVERVIEW</a:t>
            </a:r>
            <a:endParaRPr lang="en-IN" sz="3200" dirty="0"/>
          </a:p>
        </p:txBody>
      </p:sp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451600"/>
            <a:ext cx="406400" cy="4064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1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91"/>
    </mc:Choice>
    <mc:Fallback>
      <p:transition spd="slow" advTm="50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5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3" objId="8"/>
        <p14:stopEvt time="49646" objId="8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OVERVIEW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Total Revenue - 989.25Million</a:t>
            </a:r>
          </a:p>
          <a:p>
            <a:r>
              <a:rPr lang="en-US" dirty="0" smtClean="0"/>
              <a:t>Total Customers- 26841</a:t>
            </a:r>
          </a:p>
          <a:p>
            <a:r>
              <a:rPr lang="en-US" dirty="0" smtClean="0"/>
              <a:t> Operational Cities- </a:t>
            </a:r>
            <a:r>
              <a:rPr lang="en-US" dirty="0" err="1" smtClean="0"/>
              <a:t>Chennai,Delhi,Hyderabad,Indore</a:t>
            </a:r>
            <a:r>
              <a:rPr lang="en-US" dirty="0" smtClean="0"/>
              <a:t> and Mumbai</a:t>
            </a:r>
          </a:p>
          <a:p>
            <a:r>
              <a:rPr lang="en-US" dirty="0" smtClean="0"/>
              <a:t>Age Categories- 18-24,25-30,31-40,41-50,51-65 and 65+</a:t>
            </a:r>
          </a:p>
          <a:p>
            <a:r>
              <a:rPr lang="en-US" dirty="0" smtClean="0"/>
              <a:t>Policies- Nine Policies</a:t>
            </a:r>
          </a:p>
          <a:p>
            <a:r>
              <a:rPr lang="en-US" dirty="0" smtClean="0"/>
              <a:t>Sales Mode- Offline(</a:t>
            </a:r>
            <a:r>
              <a:rPr lang="en-US" dirty="0" err="1" smtClean="0"/>
              <a:t>Agent,Direct</a:t>
            </a:r>
            <a:r>
              <a:rPr lang="en-US" dirty="0" smtClean="0"/>
              <a:t>) , Online(</a:t>
            </a:r>
            <a:r>
              <a:rPr lang="en-US" dirty="0" err="1" smtClean="0"/>
              <a:t>App,Website</a:t>
            </a:r>
            <a:r>
              <a:rPr lang="en-US" dirty="0" smtClean="0"/>
              <a:t>)</a:t>
            </a:r>
            <a:endParaRPr lang="en-IN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4389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1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19"/>
    </mc:Choice>
    <mc:Fallback>
      <p:transition spd="slow" advTm="37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23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" objId="4"/>
        <p14:stopEvt time="37142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INSIGHTS</a:t>
            </a:r>
            <a:endParaRPr lang="en-IN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6" t="32085" r="40766" b="53822"/>
          <a:stretch/>
        </p:blipFill>
        <p:spPr>
          <a:xfrm>
            <a:off x="8229599" y="2328152"/>
            <a:ext cx="3962401" cy="648632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idx="2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4" t="35312" r="53745" b="53117"/>
          <a:stretch/>
        </p:blipFill>
        <p:spPr>
          <a:xfrm>
            <a:off x="8229599" y="3042544"/>
            <a:ext cx="3962401" cy="648632"/>
          </a:xfrm>
        </p:spPr>
      </p:pic>
      <p:pic>
        <p:nvPicPr>
          <p:cNvPr id="18" name="Picture Placeholder 17"/>
          <p:cNvPicPr>
            <a:picLocks noGrp="1" noChangeAspect="1"/>
          </p:cNvPicPr>
          <p:nvPr>
            <p:ph type="pic" idx="2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8" t="35510" r="53571" b="53717"/>
          <a:stretch/>
        </p:blipFill>
        <p:spPr>
          <a:xfrm>
            <a:off x="8229599" y="3760749"/>
            <a:ext cx="3962401" cy="648632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7" t="35628" r="53520" b="52999"/>
          <a:stretch/>
        </p:blipFill>
        <p:spPr>
          <a:xfrm>
            <a:off x="8229599" y="4478954"/>
            <a:ext cx="3962401" cy="6486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7" t="35421" r="53788" b="53056"/>
          <a:stretch/>
        </p:blipFill>
        <p:spPr>
          <a:xfrm>
            <a:off x="8229599" y="5197159"/>
            <a:ext cx="3962401" cy="6519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4" t="35615" r="53748" b="53311"/>
          <a:stretch/>
        </p:blipFill>
        <p:spPr>
          <a:xfrm>
            <a:off x="8229599" y="5915831"/>
            <a:ext cx="3962401" cy="626534"/>
          </a:xfrm>
          <a:prstGeom prst="rect">
            <a:avLst/>
          </a:prstGeom>
        </p:spPr>
      </p:pic>
      <p:sp>
        <p:nvSpPr>
          <p:cNvPr id="25" name="Text Placeholder 10"/>
          <p:cNvSpPr>
            <a:spLocks noGrp="1"/>
          </p:cNvSpPr>
          <p:nvPr>
            <p:ph type="body" sz="half" idx="20"/>
          </p:nvPr>
        </p:nvSpPr>
        <p:spPr>
          <a:xfrm>
            <a:off x="657225" y="2243667"/>
            <a:ext cx="6810374" cy="4614333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B050"/>
                </a:solidFill>
              </a:rPr>
              <a:t>KPI ANALYSIS</a:t>
            </a:r>
            <a:endParaRPr lang="en-IN" sz="18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the month of November 2022 the total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no.of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customers is 3787 and the revenue generation is 131.69M.This month showed the lowest total customers and total revenue.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the month of December 2022 every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kpi’s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showed a increase compared to the previous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month,the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total customers rose to 4020 and the revenue increased to156.32M.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the month of January 2023 every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kpi’s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went down compared to the previous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month.The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total customers declined and revenue generation also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declined.There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is also a decline in DCG and DRG.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 the month of February 2023 comparing to the previous month except total customers all other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kpi’s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showed an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increase,while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there is a decline in the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no.total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customers.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March 2023 showed a tremendous growth out of all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months.The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total customers and revenue generation suddenly boomed to higher figures.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Compared to the previous month the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kpi’s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showed negative growth but comparing to al other months the growth is on the higher side.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Text Placeholder 10"/>
          <p:cNvSpPr>
            <a:spLocks noGrp="1"/>
          </p:cNvSpPr>
          <p:nvPr>
            <p:ph type="body" sz="half" idx="20"/>
          </p:nvPr>
        </p:nvSpPr>
        <p:spPr>
          <a:xfrm>
            <a:off x="7467599" y="2431741"/>
            <a:ext cx="762000" cy="38401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NOV22</a:t>
            </a:r>
            <a:endParaRPr lang="en-IN" dirty="0"/>
          </a:p>
        </p:txBody>
      </p:sp>
      <p:sp>
        <p:nvSpPr>
          <p:cNvPr id="32" name="Text Placeholder 10"/>
          <p:cNvSpPr>
            <a:spLocks noGrp="1"/>
          </p:cNvSpPr>
          <p:nvPr>
            <p:ph type="body" sz="half" idx="20"/>
          </p:nvPr>
        </p:nvSpPr>
        <p:spPr>
          <a:xfrm>
            <a:off x="7467599" y="3214806"/>
            <a:ext cx="762000" cy="384011"/>
          </a:xfrm>
        </p:spPr>
        <p:txBody>
          <a:bodyPr>
            <a:normAutofit/>
          </a:bodyPr>
          <a:lstStyle/>
          <a:p>
            <a:r>
              <a:rPr lang="en-US" dirty="0" smtClean="0"/>
              <a:t>DEC22</a:t>
            </a:r>
            <a:endParaRPr lang="en-IN" dirty="0"/>
          </a:p>
        </p:txBody>
      </p:sp>
      <p:sp>
        <p:nvSpPr>
          <p:cNvPr id="33" name="Text Placeholder 10"/>
          <p:cNvSpPr>
            <a:spLocks noGrp="1"/>
          </p:cNvSpPr>
          <p:nvPr>
            <p:ph type="body" sz="half" idx="20"/>
          </p:nvPr>
        </p:nvSpPr>
        <p:spPr>
          <a:xfrm>
            <a:off x="7467599" y="3939239"/>
            <a:ext cx="762000" cy="384011"/>
          </a:xfrm>
        </p:spPr>
        <p:txBody>
          <a:bodyPr>
            <a:normAutofit/>
          </a:bodyPr>
          <a:lstStyle/>
          <a:p>
            <a:r>
              <a:rPr lang="en-US" dirty="0" smtClean="0"/>
              <a:t>JAN23</a:t>
            </a:r>
            <a:endParaRPr lang="en-IN" dirty="0"/>
          </a:p>
        </p:txBody>
      </p:sp>
      <p:sp>
        <p:nvSpPr>
          <p:cNvPr id="34" name="Text Placeholder 10"/>
          <p:cNvSpPr>
            <a:spLocks noGrp="1"/>
          </p:cNvSpPr>
          <p:nvPr>
            <p:ph type="body" sz="half" idx="20"/>
          </p:nvPr>
        </p:nvSpPr>
        <p:spPr>
          <a:xfrm>
            <a:off x="7467599" y="4568199"/>
            <a:ext cx="762000" cy="384011"/>
          </a:xfrm>
        </p:spPr>
        <p:txBody>
          <a:bodyPr>
            <a:normAutofit/>
          </a:bodyPr>
          <a:lstStyle/>
          <a:p>
            <a:r>
              <a:rPr lang="en-US" dirty="0" smtClean="0"/>
              <a:t>FEB23</a:t>
            </a:r>
            <a:endParaRPr lang="en-IN" dirty="0"/>
          </a:p>
        </p:txBody>
      </p:sp>
      <p:sp>
        <p:nvSpPr>
          <p:cNvPr id="35" name="Text Placeholder 10"/>
          <p:cNvSpPr>
            <a:spLocks noGrp="1"/>
          </p:cNvSpPr>
          <p:nvPr>
            <p:ph type="body" sz="half" idx="20"/>
          </p:nvPr>
        </p:nvSpPr>
        <p:spPr>
          <a:xfrm>
            <a:off x="7467599" y="5286404"/>
            <a:ext cx="762000" cy="38401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MAR23</a:t>
            </a:r>
            <a:endParaRPr lang="en-IN" dirty="0"/>
          </a:p>
        </p:txBody>
      </p:sp>
      <p:sp>
        <p:nvSpPr>
          <p:cNvPr id="36" name="Text Placeholder 10"/>
          <p:cNvSpPr>
            <a:spLocks noGrp="1"/>
          </p:cNvSpPr>
          <p:nvPr>
            <p:ph type="body" sz="half" idx="20"/>
          </p:nvPr>
        </p:nvSpPr>
        <p:spPr>
          <a:xfrm>
            <a:off x="7467599" y="6037092"/>
            <a:ext cx="762000" cy="384011"/>
          </a:xfrm>
        </p:spPr>
        <p:txBody>
          <a:bodyPr>
            <a:normAutofit/>
          </a:bodyPr>
          <a:lstStyle/>
          <a:p>
            <a:r>
              <a:rPr lang="en-US" dirty="0" smtClean="0"/>
              <a:t>APR23</a:t>
            </a:r>
            <a:endParaRPr lang="en-IN" dirty="0"/>
          </a:p>
        </p:txBody>
      </p:sp>
      <p:pic>
        <p:nvPicPr>
          <p:cNvPr id="3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6421103"/>
            <a:ext cx="406400" cy="406400"/>
          </a:xfrm>
          <a:prstGeom prst="rect">
            <a:avLst/>
          </a:prstGeom>
        </p:spPr>
      </p:pic>
      <p:pic>
        <p:nvPicPr>
          <p:cNvPr id="38" name="Audio 3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33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3"/>
    </mc:Choice>
    <mc:Fallback>
      <p:transition spd="slow" advTm="5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2132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7" objId="37"/>
        <p14:stopEvt time="5193" objId="37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INSIGHTS</a:t>
            </a:r>
            <a:endParaRPr lang="en-IN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3" t="31000" r="48383" b="41898"/>
          <a:stretch/>
        </p:blipFill>
        <p:spPr>
          <a:xfrm>
            <a:off x="7983435" y="4548087"/>
            <a:ext cx="4063042" cy="2106488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idx="2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4" t="37506" r="47698" b="39187"/>
          <a:stretch/>
        </p:blipFill>
        <p:spPr>
          <a:xfrm>
            <a:off x="7983434" y="2226062"/>
            <a:ext cx="4063042" cy="2216542"/>
          </a:xfrm>
        </p:spPr>
      </p:pic>
      <p:sp>
        <p:nvSpPr>
          <p:cNvPr id="11" name="Text Placeholder 10"/>
          <p:cNvSpPr>
            <a:spLocks noGrp="1"/>
          </p:cNvSpPr>
          <p:nvPr>
            <p:ph type="body" sz="half" idx="20"/>
          </p:nvPr>
        </p:nvSpPr>
        <p:spPr>
          <a:xfrm>
            <a:off x="711366" y="2363637"/>
            <a:ext cx="7069660" cy="4290937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B050"/>
                </a:solidFill>
              </a:rPr>
              <a:t>MONTHLY TREND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In </a:t>
            </a:r>
            <a:r>
              <a:rPr lang="en-US" sz="1600" dirty="0"/>
              <a:t>March 2023, Shield Insurance Company witnessed a notable upsurge in business, with significant increases in both customer acquisition and revenue </a:t>
            </a:r>
            <a:r>
              <a:rPr lang="en-US" sz="1600" dirty="0" smtClean="0"/>
              <a:t>generation.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The </a:t>
            </a:r>
            <a:r>
              <a:rPr lang="en-US" sz="1600" dirty="0"/>
              <a:t>total number of customers surged to 7.1K, surpassing figures from any other month within the provided dataset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The revenue generated during this month saw a rise to 264 million.</a:t>
            </a:r>
            <a:endParaRPr lang="en-I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46006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3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INSIGHTS</a:t>
            </a:r>
            <a:endParaRPr lang="en-IN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9" t="47719" r="54627" b="28022"/>
          <a:stretch/>
        </p:blipFill>
        <p:spPr>
          <a:xfrm>
            <a:off x="9469121" y="2122071"/>
            <a:ext cx="2367280" cy="2399704"/>
          </a:xfrm>
        </p:spPr>
      </p:pic>
      <p:sp>
        <p:nvSpPr>
          <p:cNvPr id="11" name="Text Placeholder 10"/>
          <p:cNvSpPr>
            <a:spLocks noGrp="1"/>
          </p:cNvSpPr>
          <p:nvPr>
            <p:ph type="body" sz="half" idx="20"/>
          </p:nvPr>
        </p:nvSpPr>
        <p:spPr>
          <a:xfrm>
            <a:off x="491705" y="2294626"/>
            <a:ext cx="8911087" cy="4399471"/>
          </a:xfrm>
        </p:spPr>
        <p:txBody>
          <a:bodyPr>
            <a:norm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</a:rPr>
              <a:t>AGE GROUP INSIGHTS</a:t>
            </a:r>
            <a:endParaRPr lang="en-IN" sz="1600" b="1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The primary contributors to the overall revenue from insurance policies are </a:t>
            </a:r>
            <a:r>
              <a:rPr lang="en-US" sz="1600" dirty="0" smtClean="0"/>
              <a:t>individuals </a:t>
            </a:r>
            <a:r>
              <a:rPr lang="en-US" sz="1600" dirty="0"/>
              <a:t>aged 31-40, as they represent the largest portion of interested </a:t>
            </a:r>
            <a:r>
              <a:rPr lang="en-US" sz="1600" dirty="0" smtClean="0"/>
              <a:t>customers.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Additionally, customers aged 51 and above play a significant role in revenue generation</a:t>
            </a:r>
            <a:r>
              <a:rPr lang="en-US" sz="1600" dirty="0" smtClean="0"/>
              <a:t>.</a:t>
            </a:r>
          </a:p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b="1" dirty="0" smtClean="0">
                <a:solidFill>
                  <a:srgbClr val="00B050"/>
                </a:solidFill>
              </a:rPr>
              <a:t>CITY STATISTICS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Delhi NCR leads with the highest number of customers and revenue</a:t>
            </a:r>
            <a:r>
              <a:rPr lang="en-US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 </a:t>
            </a:r>
            <a:r>
              <a:rPr lang="en-US" sz="1600" dirty="0"/>
              <a:t>Mumbai, with a moderate customer base, contributes significantly to revenue, suggesting a lucrative market potential</a:t>
            </a:r>
            <a:r>
              <a:rPr lang="en-US" sz="16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 </a:t>
            </a:r>
            <a:r>
              <a:rPr lang="en-US" sz="1600" dirty="0"/>
              <a:t>Despite their smaller customer counts, Hyderabad and Chennai play crucial roles in overall revenue generation.</a:t>
            </a:r>
            <a:endParaRPr lang="en-I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2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6" t="64956" r="58186" b="6954"/>
          <a:stretch/>
        </p:blipFill>
        <p:spPr>
          <a:xfrm>
            <a:off x="9469121" y="4521775"/>
            <a:ext cx="2367280" cy="2241334"/>
          </a:xfrm>
        </p:spPr>
      </p:pic>
      <p:pic>
        <p:nvPicPr>
          <p:cNvPr id="1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49089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8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2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3004</TotalTime>
  <Words>820</Words>
  <Application>Microsoft Office PowerPoint</Application>
  <PresentationFormat>Widescreen</PresentationFormat>
  <Paragraphs>71</Paragraphs>
  <Slides>13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Bookman Old Style</vt:lpstr>
      <vt:lpstr>Century Gothic</vt:lpstr>
      <vt:lpstr>Wingdings</vt:lpstr>
      <vt:lpstr>Wingdings 3</vt:lpstr>
      <vt:lpstr>Ion Boardroom</vt:lpstr>
      <vt:lpstr>SHIELD INSURANCE ANALYSIS</vt:lpstr>
      <vt:lpstr>POWERBI DASHBOARD</vt:lpstr>
      <vt:lpstr>POWERBI DASHBOARD</vt:lpstr>
      <vt:lpstr>POWERBI DASHBOARD</vt:lpstr>
      <vt:lpstr>PROJECT OVERVIEW</vt:lpstr>
      <vt:lpstr>DATA OVERVIEW </vt:lpstr>
      <vt:lpstr>KEY INSIGHTS</vt:lpstr>
      <vt:lpstr>KEY INSIGHTS</vt:lpstr>
      <vt:lpstr>KEY INSIGHTS</vt:lpstr>
      <vt:lpstr>KEY INSIGHTS</vt:lpstr>
      <vt:lpstr>KEY INSIGHTS</vt:lpstr>
      <vt:lpstr>SUGGESTIONS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KURIYAN</dc:creator>
  <cp:lastModifiedBy>AMAL KURIYAN</cp:lastModifiedBy>
  <cp:revision>38</cp:revision>
  <dcterms:created xsi:type="dcterms:W3CDTF">2024-02-10T04:41:26Z</dcterms:created>
  <dcterms:modified xsi:type="dcterms:W3CDTF">2024-02-12T06:46:09Z</dcterms:modified>
</cp:coreProperties>
</file>